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PT Serif" panose="020A0603040505020204" pitchFamily="18" charset="0"/>
      <p:regular r:id="rId32"/>
      <p:bold r:id="rId33"/>
      <p:italic r:id="rId34"/>
      <p:boldItalic r:id="rId35"/>
    </p:embeddedFont>
    <p:embeddedFont>
      <p:font typeface="Raleway" pitchFamily="2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00B047-8665-4DA5-AB64-B387E83686FE}">
  <a:tblStyle styleId="{DB00B047-8665-4DA5-AB64-B387E83686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6" y="9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c2c40ed9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c2c40ed9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c2c40ed9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c2c40ed9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c2c40ed9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c2c40ed9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3c2c40ed9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3c2c40ed9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3c2c40ed9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3c2c40ed9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3c2c40ed9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3c2c40ed9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c2c40ed9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3c2c40ed9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3c5b06f02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3c5b06f02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3c5b06f02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3c5b06f02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b21e7bf5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3b21e7bf5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3b21e7bf5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3b21e7bf5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b21e7bf55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3b21e7bf55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average the high variance that individual trees suffer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1115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T Serif"/>
              <a:buChar char="●"/>
            </a:pPr>
            <a:r>
              <a:rPr lang="en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An additional advantage of using random forest relies in not requiring the need of choosing good hyperparameter values given ensemble models are robust to noise.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(the nodes are expanded until all leaves are pure or until all leaves contain less than min_samples_split samples.)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F1 score is </a:t>
            </a:r>
            <a:r>
              <a:rPr lang="en" sz="15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a machine learning evaluation metric that measures a model's accuracy</a:t>
            </a: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It combines the precision and recall scores of a model. The accuracy metric computes how many times a model made a correct prediction across the entire dataset.</a:t>
            </a:r>
            <a:endParaRPr sz="1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ROC AUC score </a:t>
            </a:r>
            <a:r>
              <a:rPr lang="en" sz="12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tells us how efficient the model is</a:t>
            </a:r>
            <a:r>
              <a:rPr lang="en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higher the AUC, the better the model's performance at distinguishing between the positive and negative classes. aCCEPTABLE DISCRIMINATION. </a:t>
            </a:r>
            <a:r>
              <a:rPr lang="en" sz="1050" b="1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Precision can be seen as a measure of quality</a:t>
            </a: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and recall as a measure of quantity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3c32f8197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3c32f8197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T Serif"/>
              <a:buAutoNum type="arabicPeriod"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SHAP values (SHapley Additive exPlanations) is </a:t>
            </a:r>
            <a:r>
              <a:rPr lang="en" sz="15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a method based on cooperative game theory and used to increase transparency and interpretability of machine learning models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298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T Serif"/>
              <a:buAutoNum type="arabicPeriod"/>
            </a:pPr>
            <a:r>
              <a:rPr lang="en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nst= The total number of seismic stations used to determine earthquake location.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50"/>
              <a:buAutoNum type="arabicPeriod"/>
            </a:pPr>
            <a:r>
              <a:rPr lang="en" sz="1150">
                <a:solidFill>
                  <a:srgbClr val="444444"/>
                </a:solidFill>
                <a:highlight>
                  <a:srgbClr val="FFFFFF"/>
                </a:highlight>
              </a:rPr>
              <a:t>It requires much computational power as well as resources as it builds numerous trees to combine their outputs. </a:t>
            </a:r>
            <a:endParaRPr sz="11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50"/>
              <a:buAutoNum type="arabicPeriod"/>
            </a:pPr>
            <a:r>
              <a:rPr lang="en" sz="1150">
                <a:solidFill>
                  <a:srgbClr val="444444"/>
                </a:solidFill>
                <a:highlight>
                  <a:srgbClr val="FFFFFF"/>
                </a:highlight>
              </a:rPr>
              <a:t>It also requires much time for training as it combines a lot of decision trees to determine the class.</a:t>
            </a:r>
            <a:endParaRPr sz="11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50"/>
              <a:buAutoNum type="arabicPeriod"/>
            </a:pPr>
            <a:r>
              <a:rPr lang="en" sz="1150">
                <a:solidFill>
                  <a:srgbClr val="444444"/>
                </a:solidFill>
                <a:highlight>
                  <a:srgbClr val="FFFFFF"/>
                </a:highlight>
              </a:rPr>
              <a:t>Due to the ensemble of decision trees, it also suffers interpretability and fails to determine the significance of each variable.</a:t>
            </a:r>
            <a:endParaRPr sz="115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marL="457200" marR="0" lvl="0" indent="-2984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T Serif"/>
              <a:buAutoNum type="arabicPeriod"/>
            </a:pP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c32f8197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c32f8197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Random Forest uses parallel ensembling while Adaboost uses sequential ensembling. </a:t>
            </a:r>
            <a:r>
              <a:rPr lang="en" sz="12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Random Forest runs trees in parallel, thus making it possible to parallelize jobs on a multiprocessor machine</a:t>
            </a:r>
            <a:r>
              <a:rPr lang="en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Adaboost instead uses a sequential approach.</a:t>
            </a:r>
            <a:endParaRPr sz="1200"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AdaBoost </a:t>
            </a:r>
            <a:r>
              <a:rPr lang="en" sz="12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minimises loss function related to any classification error and is best used with weak learners</a:t>
            </a:r>
            <a:r>
              <a:rPr lang="en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method was mainly designed for binary classification problems and can be utilised to boost the performance of decision trees.</a:t>
            </a:r>
            <a:r>
              <a:rPr lang="en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AdaBoost is slower than the XGBoost.</a:t>
            </a:r>
            <a:endParaRPr sz="1200"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3ca7ceb6a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3ca7ceb6a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Random Forest uses parallel ensembling while Adaboost uses sequential ensembling. </a:t>
            </a:r>
            <a:r>
              <a:rPr lang="en" sz="12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Random Forest runs trees in parallel, thus making it possible to parallelize jobs on a multiprocessor machine</a:t>
            </a:r>
            <a:r>
              <a:rPr lang="en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Adaboost instead uses a sequential approach.</a:t>
            </a:r>
            <a:endParaRPr sz="1200"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AdaBoost </a:t>
            </a:r>
            <a:r>
              <a:rPr lang="en" sz="1200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minimises loss function related to any classification error and is best used with weak learners</a:t>
            </a:r>
            <a:r>
              <a:rPr lang="en" sz="120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method was mainly designed for binary classification problems and can be utilised to boost the performance of decision trees.</a:t>
            </a:r>
            <a:r>
              <a:rPr lang="en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AdaBoost is slower than the XGBoost.</a:t>
            </a:r>
            <a:endParaRPr sz="1200">
              <a:solidFill>
                <a:srgbClr val="4D515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3b21e7bf55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3b21e7bf55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3b21e7bf55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3b21e7bf55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3b21e7bf5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3b21e7bf5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c2c40ed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c2c40ed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b21e7bf5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b21e7bf5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c1f7bcba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c1f7bcba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c1f7bcba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c1f7bcba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c1f7bcba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c1f7bcba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c32f8197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c32f8197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warcoder/earthquake-datase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MZpIier12V1F6Eb__AWo_Dz7TdoQUnb0/vie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641125" y="1550200"/>
            <a:ext cx="32127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80"/>
              <a:t>TSUNAMI PREDICTION USING MACHINE LEARNING TECHNIQUES</a:t>
            </a:r>
            <a:endParaRPr sz="238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38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37624" y="3606650"/>
            <a:ext cx="39762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300"/>
              <a:t>Jack McMorrow, Alex Khater, 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300"/>
              <a:t>Alejandra Mejia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88"/>
              <a:buNone/>
            </a:pPr>
            <a:endParaRPr sz="13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175" y="982600"/>
            <a:ext cx="5098925" cy="36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94902" y="61725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#1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7936550" y="4299825"/>
            <a:ext cx="1688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Tenor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727650" y="615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Note on Model Evaluation</a:t>
            </a: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729450" y="1424750"/>
            <a:ext cx="3448200" cy="20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626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7"/>
              <a:t>The metric we are primarily using to evaluate our models is the F1 Score</a:t>
            </a:r>
            <a:endParaRPr sz="1307"/>
          </a:p>
          <a:p>
            <a:pPr marL="457200" lvl="0" indent="-311626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7"/>
              <a:t>Our data is slightly imbalanced</a:t>
            </a:r>
            <a:endParaRPr sz="1307"/>
          </a:p>
          <a:p>
            <a:pPr marL="457200" lvl="0" indent="-311626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7"/>
              <a:t>Because we mainly care about the positive case (Not much penalty to falsely positives relative to false negatives) the F1 score is the other metric</a:t>
            </a:r>
            <a:endParaRPr sz="1307"/>
          </a:p>
          <a:p>
            <a:pPr marL="457200" lvl="0" indent="-311626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7"/>
              <a:t>We will be showing other metrics (including ROC_AUC), but F1 score is the one we are primarily concerned with</a:t>
            </a:r>
            <a:endParaRPr sz="1307"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72950"/>
            <a:ext cx="4345751" cy="160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4572000" y="3904200"/>
            <a:ext cx="573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Image Source: https://www.v7labs.com/blog/f1-score-guide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727650" y="615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Overview of XGBOOST</a:t>
            </a: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243050" y="1513550"/>
            <a:ext cx="40452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30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Stands for “Extreme Gradient Boosting”</a:t>
            </a:r>
            <a:endParaRPr sz="1302"/>
          </a:p>
          <a:p>
            <a:pPr marL="457200" lvl="0" indent="-31130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Builds a series of weak decision tree models in parallel and forms them level by level</a:t>
            </a:r>
            <a:endParaRPr sz="1302"/>
          </a:p>
          <a:p>
            <a:pPr marL="457200" lvl="0" indent="-31130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The final model is a weighted sum of all tree predictions</a:t>
            </a:r>
            <a:endParaRPr sz="1302"/>
          </a:p>
          <a:p>
            <a:pPr marL="457200" lvl="0" indent="-31130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It is called gradient boosting because it uses a gradient descent algorithm. </a:t>
            </a:r>
            <a:endParaRPr sz="1302"/>
          </a:p>
          <a:p>
            <a:pPr marL="45720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302"/>
          </a:p>
          <a:p>
            <a:pPr marL="457200" lvl="0" indent="-311308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Very simply put: XGBOOST uses a collection of parallel built decision trees to create a model</a:t>
            </a:r>
            <a:endParaRPr sz="1302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025" y="1351550"/>
            <a:ext cx="4790974" cy="255894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4804050" y="3910500"/>
            <a:ext cx="40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A brief overview of the XGBOOST algorithm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4353013" y="4428650"/>
            <a:ext cx="4791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Image Source: https://www.researchgate.net/figure/A-general-architecture-of-XGBoost_fig3_335483097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727650" y="615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XGBOOST</a:t>
            </a: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body" idx="1"/>
          </p:nvPr>
        </p:nvSpPr>
        <p:spPr>
          <a:xfrm>
            <a:off x="2623350" y="1455025"/>
            <a:ext cx="40452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0495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Very Powerful and  Flexible</a:t>
            </a:r>
            <a:endParaRPr/>
          </a:p>
          <a:p>
            <a:pPr marL="457200" lvl="0" indent="-30495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Does not need extensive pre-processing</a:t>
            </a:r>
            <a:endParaRPr/>
          </a:p>
          <a:p>
            <a:pPr marL="457200" lvl="0" indent="-30495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Does not require normal data because it is a composite of decision tree models</a:t>
            </a:r>
            <a:endParaRPr/>
          </a:p>
          <a:p>
            <a:pPr marL="457200" lvl="0" indent="-30495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Easy to Use </a:t>
            </a:r>
            <a:endParaRPr/>
          </a:p>
          <a:p>
            <a:pPr marL="457200" lvl="0" indent="-304958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Has been dominating Kaggle competitions recently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4804050" y="3910500"/>
            <a:ext cx="40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4239600" y="5143500"/>
            <a:ext cx="4791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Image Source: https://www.researchgate.net/figure/A-general-architecture-of-XGBoost_fig3_335483097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727650" y="615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XGBOOST Model</a:t>
            </a:r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body" idx="1"/>
          </p:nvPr>
        </p:nvSpPr>
        <p:spPr>
          <a:xfrm>
            <a:off x="194400" y="1568875"/>
            <a:ext cx="40452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used Gridsearch_CV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is a cross validation method that tests various values for hyperparameters from a predefined dictionary to find the optimal model performance</a:t>
            </a:r>
            <a:endParaRPr/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4437050" y="4083775"/>
            <a:ext cx="40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 example from our code of using GridSearch CV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050" y="1114200"/>
            <a:ext cx="4432000" cy="29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781200" y="645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XGBoost Results</a:t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350" y="1036300"/>
            <a:ext cx="4363900" cy="3265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8" name="Google Shape;188;p26"/>
          <p:cNvGraphicFramePr/>
          <p:nvPr/>
        </p:nvGraphicFramePr>
        <p:xfrm>
          <a:off x="1653738" y="415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{DB00B047-8665-4DA5-AB64-B387E83686FE}</a:tableStyleId>
              </a:tblPr>
              <a:tblGrid>
                <a:gridCol w="118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Method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Precision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Recall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ROC_AUC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F1 Score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MLP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0.7591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0.8814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 0.8616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0.8156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XGBoost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0.8540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0.9360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0.9514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0.8932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729450" y="6873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MLP</a:t>
            </a:r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body" idx="1"/>
          </p:nvPr>
        </p:nvSpPr>
        <p:spPr>
          <a:xfrm>
            <a:off x="727650" y="1520025"/>
            <a:ext cx="3345300" cy="9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310"/>
              <a:t>We will be using a basic, untuned and unmodified MLP from Sklearn as a comparison for our other models. </a:t>
            </a:r>
            <a:endParaRPr sz="1310"/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en" sz="1310"/>
              <a:t>The point of this model is to serve as a comparison to the more advanced models we will be using for this project. Here is its confusion matrix:</a:t>
            </a:r>
            <a:endParaRPr sz="1310"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525" y="869575"/>
            <a:ext cx="4157250" cy="3110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6" name="Google Shape;196;p27"/>
          <p:cNvGraphicFramePr/>
          <p:nvPr/>
        </p:nvGraphicFramePr>
        <p:xfrm>
          <a:off x="4441250" y="415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{DB00B047-8665-4DA5-AB64-B387E83686FE}</a:tableStyleId>
              </a:tblPr>
              <a:tblGrid>
                <a:gridCol w="8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1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Method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Precision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Recall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ROC_AUC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F1 Score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MLP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0.7591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0.8814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 0.8616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0.8156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812250" y="5217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Overview of SVM </a:t>
            </a: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739800" y="1441200"/>
            <a:ext cx="3526200" cy="33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Linear Classifier 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Uses selected points of each class as “support vector”s to increase a margin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Well Suited to High Dimensional Data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Struggles with Large Datasets</a:t>
            </a:r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 rotWithShape="1">
          <a:blip r:embed="rId3">
            <a:alphaModFix/>
          </a:blip>
          <a:srcRect b="7902"/>
          <a:stretch/>
        </p:blipFill>
        <p:spPr>
          <a:xfrm>
            <a:off x="4428750" y="1028488"/>
            <a:ext cx="4469375" cy="30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4572000" y="4330050"/>
            <a:ext cx="441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800">
                <a:latin typeface="PT Serif"/>
                <a:ea typeface="PT Serif"/>
                <a:cs typeface="PT Serif"/>
                <a:sym typeface="PT Serif"/>
              </a:rPr>
              <a:t> https://towardsdatascience.com/https-medium-com-pupalerushikesh-svm-f4b42800e989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>
            <a:spLocks noGrp="1"/>
          </p:cNvSpPr>
          <p:nvPr>
            <p:ph type="title"/>
          </p:nvPr>
        </p:nvSpPr>
        <p:spPr>
          <a:xfrm>
            <a:off x="727650" y="615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SVM Model</a:t>
            </a:r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body" idx="1"/>
          </p:nvPr>
        </p:nvSpPr>
        <p:spPr>
          <a:xfrm>
            <a:off x="194400" y="1568875"/>
            <a:ext cx="40452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used Gridsearch_CV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is a cross validation method that tests various values for hyperparameters from a predefined dictionary to find the optimal model performance</a:t>
            </a:r>
            <a:endParaRPr/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11" name="Google Shape;211;p29"/>
          <p:cNvSpPr txBox="1"/>
          <p:nvPr/>
        </p:nvSpPr>
        <p:spPr>
          <a:xfrm>
            <a:off x="4437050" y="4083775"/>
            <a:ext cx="406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 example from our code of using GridSearch CV on the SVM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600" y="1372100"/>
            <a:ext cx="4599600" cy="249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781200" y="645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SVM Results</a:t>
            </a:r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225" y="1026200"/>
            <a:ext cx="4123850" cy="3092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9" name="Google Shape;219;p30"/>
          <p:cNvGraphicFramePr/>
          <p:nvPr/>
        </p:nvGraphicFramePr>
        <p:xfrm>
          <a:off x="1312338" y="388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{DB00B047-8665-4DA5-AB64-B387E83686FE}</a:tableStyleId>
              </a:tblPr>
              <a:tblGrid>
                <a:gridCol w="118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Method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Precision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Recall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ROC_AUC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F1 Score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XGBoost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0.8540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0.9360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0.9514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0.8932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MLP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0.7591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0.8814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 0.8616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0.8156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SVM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0.7810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0.8629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 0.8716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0.819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>
            <a:spLocks noGrp="1"/>
          </p:cNvSpPr>
          <p:nvPr>
            <p:ph type="title"/>
          </p:nvPr>
        </p:nvSpPr>
        <p:spPr>
          <a:xfrm>
            <a:off x="727650" y="615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Model</a:t>
            </a:r>
            <a:endParaRPr/>
          </a:p>
        </p:txBody>
      </p:sp>
      <p:sp>
        <p:nvSpPr>
          <p:cNvPr id="225" name="Google Shape;225;p31"/>
          <p:cNvSpPr txBox="1">
            <a:spLocks noGrp="1"/>
          </p:cNvSpPr>
          <p:nvPr>
            <p:ph type="body" idx="1"/>
          </p:nvPr>
        </p:nvSpPr>
        <p:spPr>
          <a:xfrm>
            <a:off x="729450" y="1424750"/>
            <a:ext cx="40452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also implemented a K-Nearest Neighbors model to classify the data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chose a </a:t>
            </a:r>
            <a:r>
              <a:rPr lang="en" i="1"/>
              <a:t>k</a:t>
            </a:r>
            <a:r>
              <a:rPr lang="en"/>
              <a:t> value of 11 for our final model.</a:t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250" y="2341700"/>
            <a:ext cx="35052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050" y="615275"/>
            <a:ext cx="3409950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7675" y="3932732"/>
            <a:ext cx="4045199" cy="492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670850" y="6035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Tsunami prediction?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222350" y="1424750"/>
            <a:ext cx="4045200" cy="3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According to the WHO, tsunamis have caused of 250,000 deaths between 1998-2017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According to the IMF, the 2011 tsunami in Japan caused between 200 and 300 billion dollars in damages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 700 Million people live in high risk areas for tsunamis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Early warning systems are key to minimizing damage and loss of life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Tsunamis can be difficult to predict, given the many factors that contribute toward their formation.</a:t>
            </a:r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723" y="1424750"/>
            <a:ext cx="4780525" cy="2684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98" name="Google Shape;98;p14"/>
          <p:cNvSpPr txBox="1"/>
          <p:nvPr/>
        </p:nvSpPr>
        <p:spPr>
          <a:xfrm>
            <a:off x="4483225" y="4109500"/>
            <a:ext cx="4608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Before and After Photo from the 2011 Japanese Tsunami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Source: https://aqworks.com/en/blog/2011/03/23/infographics-roundup-2011-tohoku-earthquake-and-tsunami/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>
            <a:spLocks noGrp="1"/>
          </p:cNvSpPr>
          <p:nvPr>
            <p:ph type="title"/>
          </p:nvPr>
        </p:nvSpPr>
        <p:spPr>
          <a:xfrm>
            <a:off x="727650" y="615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Model</a:t>
            </a:r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1"/>
          </p:nvPr>
        </p:nvSpPr>
        <p:spPr>
          <a:xfrm>
            <a:off x="729450" y="1424750"/>
            <a:ext cx="40452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Decision trees and neural network algorithms can fall very easily in the overfitting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RF: Good scalability and ease of use, more robust and less susceptible to overfitting, no issue with multicollinearity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Initializing 100 n_estimators , max_depth of none.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Randomized search best hyperparameters max depth of 19 and 495 as n_estimators</a:t>
            </a:r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 rotWithShape="1">
          <a:blip r:embed="rId3">
            <a:alphaModFix/>
          </a:blip>
          <a:srcRect l="23685" t="10650" r="6095" b="16802"/>
          <a:stretch/>
        </p:blipFill>
        <p:spPr>
          <a:xfrm>
            <a:off x="5387050" y="1018850"/>
            <a:ext cx="3276600" cy="2581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6" name="Google Shape;236;p32"/>
          <p:cNvGraphicFramePr/>
          <p:nvPr/>
        </p:nvGraphicFramePr>
        <p:xfrm>
          <a:off x="5387050" y="392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{DB00B047-8665-4DA5-AB64-B387E83686FE}</a:tableStyleId>
              </a:tblPr>
              <a:tblGrid>
                <a:gridCol w="81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Precision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Recall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ROC_AUC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F1 Score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0.7966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0.9216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0.8910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0.8545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>
            <a:spLocks noGrp="1"/>
          </p:cNvSpPr>
          <p:nvPr>
            <p:ph type="title"/>
          </p:nvPr>
        </p:nvSpPr>
        <p:spPr>
          <a:xfrm>
            <a:off x="727650" y="615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Model</a:t>
            </a:r>
            <a:endParaRPr/>
          </a:p>
        </p:txBody>
      </p:sp>
      <p:sp>
        <p:nvSpPr>
          <p:cNvPr id="242" name="Google Shape;242;p33"/>
          <p:cNvSpPr txBox="1">
            <a:spLocks noGrp="1"/>
          </p:cNvSpPr>
          <p:nvPr>
            <p:ph type="body" idx="1"/>
          </p:nvPr>
        </p:nvSpPr>
        <p:spPr>
          <a:xfrm>
            <a:off x="727650" y="1509575"/>
            <a:ext cx="40452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SHAP values relies on them being model-agnostic and being able to get an overview of which features are most important for a model.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SHAP values to show the distribution of the impacts each feature has on the model output.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High </a:t>
            </a:r>
            <a:r>
              <a:rPr lang="en" i="1"/>
              <a:t>dmin</a:t>
            </a:r>
            <a:r>
              <a:rPr lang="en"/>
              <a:t> (horizontal distance from the epicenter to the nearest station) lowers the predicted tsunami probability.</a:t>
            </a:r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050" y="1302875"/>
            <a:ext cx="4064550" cy="3191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727650" y="615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 Model</a:t>
            </a: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body" idx="1"/>
          </p:nvPr>
        </p:nvSpPr>
        <p:spPr>
          <a:xfrm>
            <a:off x="729450" y="1424750"/>
            <a:ext cx="40452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Trains weak models and gives higher priority to the observations predicted incorrectly by previous models.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Often much better at making accurate classifications.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Initialized  with 100 n_estimators and decision tree like the base_estimator. 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Best hyperparameters for the model were a learning rate of 0.1 and 100 as number of estimators.</a:t>
            </a:r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 rotWithShape="1">
          <a:blip r:embed="rId3">
            <a:alphaModFix/>
          </a:blip>
          <a:srcRect l="23876" t="10426" r="7630" b="17765"/>
          <a:stretch/>
        </p:blipFill>
        <p:spPr>
          <a:xfrm>
            <a:off x="5375750" y="1029500"/>
            <a:ext cx="3368100" cy="2635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" name="Google Shape;251;p34"/>
          <p:cNvGraphicFramePr/>
          <p:nvPr/>
        </p:nvGraphicFramePr>
        <p:xfrm>
          <a:off x="5352300" y="400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{DB00B047-8665-4DA5-AB64-B387E83686FE}</a:tableStyleId>
              </a:tblPr>
              <a:tblGrid>
                <a:gridCol w="85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3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Precision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Recall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ROC_AUC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F1 Score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0.8727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0.9412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0.9299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0.9057</a:t>
                      </a:r>
                      <a:endParaRPr sz="11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title"/>
          </p:nvPr>
        </p:nvSpPr>
        <p:spPr>
          <a:xfrm>
            <a:off x="727650" y="615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Results</a:t>
            </a:r>
            <a:endParaRPr/>
          </a:p>
        </p:txBody>
      </p:sp>
      <p:graphicFrame>
        <p:nvGraphicFramePr>
          <p:cNvPr id="257" name="Google Shape;257;p35"/>
          <p:cNvGraphicFramePr/>
          <p:nvPr/>
        </p:nvGraphicFramePr>
        <p:xfrm>
          <a:off x="969050" y="152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{DB00B047-8665-4DA5-AB64-B387E83686FE}</a:tableStyleId>
              </a:tblPr>
              <a:tblGrid>
                <a:gridCol w="147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1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Method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Precision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Recall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ROC_AUC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F1 Score</a:t>
                      </a:r>
                      <a:endParaRPr sz="11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00A7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XGBoost</a:t>
                      </a:r>
                      <a:endParaRPr sz="13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0.8540</a:t>
                      </a:r>
                      <a:endParaRPr sz="13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0.9360</a:t>
                      </a:r>
                      <a:endParaRPr sz="13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0.9514</a:t>
                      </a:r>
                      <a:endParaRPr sz="13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0.8932</a:t>
                      </a:r>
                      <a:endParaRPr sz="13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MLP</a:t>
                      </a:r>
                      <a:endParaRPr sz="13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0.7591</a:t>
                      </a:r>
                      <a:endParaRPr sz="13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0.8814</a:t>
                      </a:r>
                      <a:endParaRPr sz="13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 0.8616</a:t>
                      </a:r>
                      <a:endParaRPr sz="13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0.8156</a:t>
                      </a:r>
                      <a:endParaRPr sz="13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KNN</a:t>
                      </a:r>
                      <a:endParaRPr sz="13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0.79</a:t>
                      </a:r>
                      <a:endParaRPr sz="13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0.79</a:t>
                      </a:r>
                      <a:endParaRPr sz="13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0.84</a:t>
                      </a:r>
                      <a:endParaRPr sz="13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0.79</a:t>
                      </a:r>
                      <a:endParaRPr sz="13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SVM</a:t>
                      </a:r>
                      <a:endParaRPr sz="13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0.7810</a:t>
                      </a:r>
                      <a:endParaRPr sz="13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0.8629</a:t>
                      </a:r>
                      <a:endParaRPr sz="13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 0.8716</a:t>
                      </a:r>
                      <a:endParaRPr sz="13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0.819</a:t>
                      </a:r>
                      <a:endParaRPr sz="13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Random Forest</a:t>
                      </a:r>
                      <a:endParaRPr sz="13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0.7966</a:t>
                      </a:r>
                      <a:endParaRPr sz="13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0.9216</a:t>
                      </a:r>
                      <a:endParaRPr sz="13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0.8910</a:t>
                      </a:r>
                      <a:endParaRPr sz="13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0.8545</a:t>
                      </a:r>
                      <a:endParaRPr sz="1300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AdaBoost</a:t>
                      </a:r>
                      <a:endParaRPr sz="13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0.8727</a:t>
                      </a:r>
                      <a:endParaRPr sz="13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0.9412</a:t>
                      </a:r>
                      <a:endParaRPr sz="13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0.9299</a:t>
                      </a:r>
                      <a:endParaRPr sz="13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0.9057</a:t>
                      </a:r>
                      <a:endParaRPr sz="1300" b="1"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63500" marR="63500" marT="63500" marB="63500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>
            <a:spLocks noGrp="1"/>
          </p:cNvSpPr>
          <p:nvPr>
            <p:ph type="title"/>
          </p:nvPr>
        </p:nvSpPr>
        <p:spPr>
          <a:xfrm>
            <a:off x="727650" y="615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and future studies</a:t>
            </a:r>
            <a:endParaRPr/>
          </a:p>
        </p:txBody>
      </p:sp>
      <p:sp>
        <p:nvSpPr>
          <p:cNvPr id="263" name="Google Shape;263;p36"/>
          <p:cNvSpPr txBox="1">
            <a:spLocks noGrp="1"/>
          </p:cNvSpPr>
          <p:nvPr>
            <p:ph type="body" idx="1"/>
          </p:nvPr>
        </p:nvSpPr>
        <p:spPr>
          <a:xfrm>
            <a:off x="729450" y="1424750"/>
            <a:ext cx="40452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Primary Limitations To Be Addressed: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Lack of Deep Learning/ more advanced models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Usage of More Advanced Seismic Data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Lack of information on tsunami severity</a:t>
            </a:r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4879425" y="1424750"/>
            <a:ext cx="4045200" cy="2915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Image / graph/ table</a:t>
            </a:r>
            <a:endParaRPr/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150" y="1424750"/>
            <a:ext cx="4268475" cy="29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/>
          <p:nvPr/>
        </p:nvSpPr>
        <p:spPr>
          <a:xfrm>
            <a:off x="4656150" y="4464600"/>
            <a:ext cx="377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Image from the more complex </a:t>
            </a:r>
            <a:r>
              <a:rPr lang="en" sz="1100">
                <a:latin typeface="PT Serif"/>
                <a:ea typeface="PT Serif"/>
                <a:cs typeface="PT Serif"/>
                <a:sym typeface="PT Serif"/>
              </a:rPr>
              <a:t>RIKEN Pioneering Project</a:t>
            </a:r>
            <a:endParaRPr sz="1100"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T Serif"/>
                <a:ea typeface="PT Serif"/>
                <a:cs typeface="PT Serif"/>
                <a:sym typeface="PT Serif"/>
              </a:rPr>
              <a:t>Study using advanced Seismographic Data and Models</a:t>
            </a:r>
            <a:endParaRPr sz="1100"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>
            <a:spLocks noGrp="1"/>
          </p:cNvSpPr>
          <p:nvPr>
            <p:ph type="title"/>
          </p:nvPr>
        </p:nvSpPr>
        <p:spPr>
          <a:xfrm>
            <a:off x="727650" y="615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72" name="Google Shape;272;p37"/>
          <p:cNvSpPr txBox="1"/>
          <p:nvPr/>
        </p:nvSpPr>
        <p:spPr>
          <a:xfrm>
            <a:off x="879250" y="1433150"/>
            <a:ext cx="50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Questions?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727650" y="615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dataset</a:t>
            </a:r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624000" y="1429500"/>
            <a:ext cx="7688700" cy="22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PT Serif"/>
              <a:buChar char="●"/>
            </a:pPr>
            <a:r>
              <a:rPr lang="en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The dataset used in the current project was retrieved from </a:t>
            </a:r>
            <a:r>
              <a:rPr lang="en" u="sng">
                <a:solidFill>
                  <a:srgbClr val="1155CC"/>
                </a:solidFill>
                <a:latin typeface="PT Serif"/>
                <a:ea typeface="PT Serif"/>
                <a:cs typeface="PT Serif"/>
                <a:sym typeface="PT Serif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 and contains data records of 782 different earthquakes.</a:t>
            </a:r>
            <a:endParaRPr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T Serif"/>
              <a:buChar char="●"/>
            </a:pPr>
            <a:r>
              <a:rPr lang="en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It contains information about various earthquakes that have occurred from  2001 to 2022.</a:t>
            </a:r>
            <a:endParaRPr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marR="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T Serif"/>
              <a:buChar char="●"/>
            </a:pPr>
            <a:r>
              <a:rPr lang="en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It contains 18 different columns including: </a:t>
            </a:r>
            <a:endParaRPr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914400" marR="0" lvl="1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T Serif"/>
              <a:buChar char="○"/>
            </a:pPr>
            <a:r>
              <a:rPr lang="en" sz="1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Geo-location data</a:t>
            </a:r>
            <a:endParaRPr sz="13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914400" marR="0" lvl="1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T Serif"/>
              <a:buChar char="○"/>
            </a:pPr>
            <a:r>
              <a:rPr lang="en" sz="1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Earthquake Magnitude and Projected Damage</a:t>
            </a:r>
            <a:endParaRPr sz="13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914400" marR="0" lvl="1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T Serif"/>
              <a:buChar char="○"/>
            </a:pPr>
            <a:r>
              <a:rPr lang="en" sz="1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Various measurement metrics showing what predictive data was available and how extensive it was at the time of the event</a:t>
            </a:r>
            <a:endParaRPr sz="13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914400" marR="0" lvl="1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T Serif"/>
              <a:buChar char="○"/>
            </a:pPr>
            <a:r>
              <a:rPr lang="en" sz="1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Date/Time Data</a:t>
            </a:r>
            <a:endParaRPr sz="13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914400" marR="0" lvl="1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PT Serif"/>
              <a:buChar char="○"/>
            </a:pPr>
            <a:r>
              <a:rPr lang="en" sz="1300">
                <a:solidFill>
                  <a:srgbClr val="000000"/>
                </a:solidFill>
                <a:latin typeface="PT Serif"/>
                <a:ea typeface="PT Serif"/>
                <a:cs typeface="PT Serif"/>
                <a:sym typeface="PT Serif"/>
              </a:rPr>
              <a:t>Our target variable: a binary variable showing whether or not a tsunami was caused</a:t>
            </a:r>
            <a:endParaRPr sz="13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727650" y="615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Pre-Processing Rundown 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729450" y="1424750"/>
            <a:ext cx="4045200" cy="34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308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Dropped the columns ‘Alert’, ‘Country’ and ‘Continent’ due to high quantity of null value</a:t>
            </a:r>
            <a:endParaRPr sz="1302"/>
          </a:p>
          <a:p>
            <a:pPr marL="457200" lvl="0" indent="-311308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Removed Outliers per the mean+3*standard Deviation formula</a:t>
            </a:r>
            <a:endParaRPr sz="1302"/>
          </a:p>
          <a:p>
            <a:pPr marL="457200" lvl="0" indent="-311308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Dropped ‘Title’ because of lack of usage for modeling</a:t>
            </a:r>
            <a:endParaRPr sz="1302"/>
          </a:p>
          <a:p>
            <a:pPr marL="457200" lvl="0" indent="-311308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Decided against PCA because of low multicollinearity concerns and low dimensionality</a:t>
            </a:r>
            <a:endParaRPr sz="1302"/>
          </a:p>
          <a:p>
            <a:pPr marL="457200" lvl="0" indent="-311308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Applied a Kolmogorov-Smirnov test for normality found non- normal data in most of our columns.</a:t>
            </a:r>
            <a:endParaRPr sz="1302"/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t="23301"/>
          <a:stretch/>
        </p:blipFill>
        <p:spPr>
          <a:xfrm>
            <a:off x="4957425" y="1888675"/>
            <a:ext cx="4045200" cy="155126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5270625" y="3681450"/>
            <a:ext cx="573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Image Source: NVIDIA developers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727650" y="615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526800" y="1247075"/>
            <a:ext cx="40452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30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3"/>
              <a:buChar char="●"/>
            </a:pPr>
            <a:r>
              <a:rPr lang="en" sz="1302"/>
              <a:t>The most common magnitude in earthquakes is actually 6.5 and only a few number of instances a magnitude greater than or equal to 8.0 has been observed</a:t>
            </a:r>
            <a:endParaRPr sz="1302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years 2013 and 2015 saw the most number of earthquakes, 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month of November seems to be the one with more recorded occurrences 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Interesting insight into considering adding variables in future research related to specific environmental factors that occur during those years or in that month, like sea level rise.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2"/>
          </a:p>
        </p:txBody>
      </p:sp>
      <p:sp>
        <p:nvSpPr>
          <p:cNvPr id="119" name="Google Shape;119;p17"/>
          <p:cNvSpPr txBox="1"/>
          <p:nvPr/>
        </p:nvSpPr>
        <p:spPr>
          <a:xfrm>
            <a:off x="5082750" y="2855875"/>
            <a:ext cx="3705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>
                <a:latin typeface="PT Serif"/>
                <a:ea typeface="PT Serif"/>
                <a:cs typeface="PT Serif"/>
                <a:sym typeface="PT Serif"/>
              </a:rPr>
              <a:t>Distribution of earthquake magnitude in the sample</a:t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563" y="1185388"/>
            <a:ext cx="4057650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5153313" y="4371725"/>
            <a:ext cx="3810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>
                <a:latin typeface="PT Serif"/>
                <a:ea typeface="PT Serif"/>
                <a:cs typeface="PT Serif"/>
                <a:sym typeface="PT Serif"/>
              </a:rPr>
              <a:t>Earthquakes occurrence per year and month</a:t>
            </a:r>
            <a:endParaRPr sz="1100"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727650" y="615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563075" y="1424750"/>
            <a:ext cx="26451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 are spread out in different continents: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Indonesia has the highest number of earthquakes.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  average a higher number of earthquakes does not mean a higher magnitude.</a:t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 t="7797" r="4269" b="5276"/>
          <a:stretch/>
        </p:blipFill>
        <p:spPr>
          <a:xfrm>
            <a:off x="3208175" y="1383700"/>
            <a:ext cx="5868625" cy="29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 title="Earthquakes plotly2 - 168279139773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975" y="535200"/>
            <a:ext cx="7552050" cy="56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586963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Earthquakes 2001-2022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7650" y="6152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729450" y="1424750"/>
            <a:ext cx="31512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Slightly unbalanced with 37 percent of tsunamis occurrences against 63 percent of occurrence with earthquakes but no tsunamis.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Features were not correlated between them or with our target variable.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T- test indicated non-significant p- values which indicated low levels of correlation</a:t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t="5469" r="6235" b="1826"/>
          <a:stretch/>
        </p:blipFill>
        <p:spPr>
          <a:xfrm>
            <a:off x="3921300" y="1424750"/>
            <a:ext cx="4991474" cy="30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656775" y="4634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Considerations for model selection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772275" y="1384775"/>
            <a:ext cx="3989400" cy="3187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b="1"/>
              <a:t>Alignment with project goal</a:t>
            </a:r>
            <a:endParaRPr b="1"/>
          </a:p>
          <a:p>
            <a:pPr marL="914400" lvl="1" indent="-3111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ML algorithms can handle multidimensional, large (ML) volumes of data usually occurring in thematics related to disaster and pandemic management. </a:t>
            </a:r>
            <a:endParaRPr sz="1300"/>
          </a:p>
          <a:p>
            <a:pPr marL="914400" lvl="1" indent="-3111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Been used to better cope with the severe and often catastrophic impacts of disasters </a:t>
            </a:r>
            <a:endParaRPr sz="1300"/>
          </a:p>
          <a:p>
            <a:pPr marL="914400" lvl="1" indent="-31115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More effective at handling complicated and nonlinear high-dimensional data sets </a:t>
            </a:r>
            <a:endParaRPr sz="1300"/>
          </a:p>
          <a:p>
            <a:pPr marL="457200" lvl="0" indent="0" algn="just" rtl="0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4852650" y="1407725"/>
            <a:ext cx="3625500" cy="3141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2. Dataset Size: </a:t>
            </a:r>
            <a:r>
              <a:rPr lang="en"/>
              <a:t>dataset is not extremely big</a:t>
            </a:r>
            <a:endParaRPr/>
          </a:p>
          <a:p>
            <a:pPr marL="0" lvl="0" indent="0" algn="just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3.   Dimensionality</a:t>
            </a:r>
            <a:endParaRPr b="1"/>
          </a:p>
          <a:p>
            <a:pPr marL="571500" lvl="1" indent="-311150" algn="just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No abundant features, no multicollinearity ~ non-complex NN</a:t>
            </a:r>
            <a:endParaRPr sz="1300"/>
          </a:p>
          <a:p>
            <a:pPr marL="0" lvl="0" indent="0" algn="just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4.  Inference time: </a:t>
            </a:r>
            <a:r>
              <a:rPr lang="en"/>
              <a:t>SVM simple and faster, XGBoost faster than AdaBoost</a:t>
            </a:r>
            <a:endParaRPr/>
          </a:p>
          <a:p>
            <a:pPr marL="0" lvl="0" indent="0" algn="just" rtl="0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5. </a:t>
            </a:r>
            <a:r>
              <a:rPr lang="en" b="1"/>
              <a:t>Train Test Split: </a:t>
            </a:r>
            <a:r>
              <a:rPr lang="en"/>
              <a:t>We decided on a 67-33 split for our training and testing set using Sklearn and Keras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1795</Words>
  <Application>Microsoft Office PowerPoint</Application>
  <PresentationFormat>On-screen Show (16:9)</PresentationFormat>
  <Paragraphs>234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Raleway</vt:lpstr>
      <vt:lpstr>Lato</vt:lpstr>
      <vt:lpstr>PT Serif</vt:lpstr>
      <vt:lpstr>Arial</vt:lpstr>
      <vt:lpstr>Roboto</vt:lpstr>
      <vt:lpstr>Streamline</vt:lpstr>
      <vt:lpstr>TSUNAMI PREDICTION USING MACHINE LEARNING TECHNIQUES </vt:lpstr>
      <vt:lpstr>Why Tsunami prediction?</vt:lpstr>
      <vt:lpstr>About the dataset</vt:lpstr>
      <vt:lpstr>Quick Pre-Processing Rundown </vt:lpstr>
      <vt:lpstr>EDA</vt:lpstr>
      <vt:lpstr>EDA</vt:lpstr>
      <vt:lpstr>Earthquakes 2001-2022</vt:lpstr>
      <vt:lpstr>EDA</vt:lpstr>
      <vt:lpstr>Considerations for model selection</vt:lpstr>
      <vt:lpstr>A Note on Model Evaluation</vt:lpstr>
      <vt:lpstr>A Brief Overview of XGBOOST</vt:lpstr>
      <vt:lpstr>Why XGBOOST</vt:lpstr>
      <vt:lpstr>Our XGBOOST Model</vt:lpstr>
      <vt:lpstr>Our XGBoost Results</vt:lpstr>
      <vt:lpstr>Basic MLP</vt:lpstr>
      <vt:lpstr>A Brief Overview of SVM </vt:lpstr>
      <vt:lpstr>Our SVM Model</vt:lpstr>
      <vt:lpstr>Our SVM Results</vt:lpstr>
      <vt:lpstr>KNN Model</vt:lpstr>
      <vt:lpstr>Random Forest Model</vt:lpstr>
      <vt:lpstr>Random Forest Model</vt:lpstr>
      <vt:lpstr>AdaBoost Model</vt:lpstr>
      <vt:lpstr>Summary of Results</vt:lpstr>
      <vt:lpstr>Limitations and future studies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TSUNAMI PREDICTION USING MACHINE LEARNING TECHNIQUES </dc:title>
  <dc:creator>Alejandra Mejia</dc:creator>
  <cp:lastModifiedBy>Alejandra Mejia</cp:lastModifiedBy>
  <cp:revision>1</cp:revision>
  <dcterms:modified xsi:type="dcterms:W3CDTF">2023-05-01T16:48:51Z</dcterms:modified>
</cp:coreProperties>
</file>